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7" r:id="rId1"/>
    <p:sldMasterId id="2147483699" r:id="rId2"/>
  </p:sldMasterIdLst>
  <p:notesMasterIdLst>
    <p:notesMasterId r:id="rId17"/>
  </p:notesMasterIdLst>
  <p:sldIdLst>
    <p:sldId id="398" r:id="rId3"/>
    <p:sldId id="399" r:id="rId4"/>
    <p:sldId id="308" r:id="rId5"/>
    <p:sldId id="403" r:id="rId6"/>
    <p:sldId id="309" r:id="rId7"/>
    <p:sldId id="404" r:id="rId8"/>
    <p:sldId id="310" r:id="rId9"/>
    <p:sldId id="405" r:id="rId10"/>
    <p:sldId id="406" r:id="rId11"/>
    <p:sldId id="312" r:id="rId12"/>
    <p:sldId id="407" r:id="rId13"/>
    <p:sldId id="313" r:id="rId14"/>
    <p:sldId id="408" r:id="rId15"/>
    <p:sldId id="40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99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6" autoAdjust="0"/>
    <p:restoredTop sz="94660"/>
  </p:normalViewPr>
  <p:slideViewPr>
    <p:cSldViewPr>
      <p:cViewPr varScale="1">
        <p:scale>
          <a:sx n="68" d="100"/>
          <a:sy n="68" d="100"/>
        </p:scale>
        <p:origin x="12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2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81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89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36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90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54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9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1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5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4" y="3645024"/>
            <a:ext cx="8568952" cy="1790700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текущих операций:</a:t>
            </a:r>
            <a:b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первичного распределения доходов.</a:t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84168" y="929987"/>
            <a:ext cx="2945532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5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Лекция 4.2</a:t>
            </a:r>
          </a:p>
        </p:txBody>
      </p:sp>
    </p:spTree>
    <p:extLst>
      <p:ext uri="{BB962C8B-B14F-4D97-AF65-F5344CB8AC3E}">
        <p14:creationId xmlns:p14="http://schemas.microsoft.com/office/powerpoint/2010/main" val="3146714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10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7" y="818350"/>
            <a:ext cx="8785225" cy="6075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распределения первичных доходов показывает,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именно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получателями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первичных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ресурсной части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находятся показатели, пришедшие из части использования счета образования доходов (заработная плата наемных работников, чистые налоги на производство и на импорт, валовая прибыль экономики и смешанный доход).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секторальных счетах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указанные показатели отражаются только в той части, которая относится к данному сектору. </a:t>
            </a:r>
          </a:p>
          <a:p>
            <a:pPr algn="just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сектор домашних хозяйств получает заработную плату и смешанные доходы, но не налоги; государственные учреждения, наоборот, получают налоги, но не получают заработную плату. </a:t>
            </a:r>
          </a:p>
          <a:p>
            <a:pPr algn="just"/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консолидированных с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четах отражаются все три показателя. Помимо показателей, перенесенных из счета образования доходов, ресурсная часть счета распределения первичных доходов содержит показатель «доходы от собственности полученные». 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125C7E2-3E17-48E5-B546-8F43B306F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761" y="260648"/>
            <a:ext cx="86423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27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С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 распределения первичных доходов.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11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7" y="818350"/>
            <a:ext cx="8785225" cy="2494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использования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распределения первичных доходов содержит показатель «доходы от собственности переданные».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Балансирующей статьей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показатель «сальдо первичных доходов», который на уровне экономики в целом образует валовой национальный доход.</a:t>
            </a:r>
          </a:p>
        </p:txBody>
      </p:sp>
    </p:spTree>
    <p:extLst>
      <p:ext uri="{BB962C8B-B14F-4D97-AF65-F5344CB8AC3E}">
        <p14:creationId xmlns:p14="http://schemas.microsoft.com/office/powerpoint/2010/main" val="60140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12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24879" y="535847"/>
            <a:ext cx="8785225" cy="937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</a:pPr>
            <a:r>
              <a:rPr lang="ru-RU" sz="2400" b="1" dirty="0">
                <a:solidFill>
                  <a:srgbClr val="FF0000"/>
                </a:solidFill>
              </a:rPr>
              <a:t>Принципиальная схема счета распределения первичных доходов</a:t>
            </a:r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517315"/>
              </p:ext>
            </p:extLst>
          </p:nvPr>
        </p:nvGraphicFramePr>
        <p:xfrm>
          <a:off x="575556" y="1916832"/>
          <a:ext cx="7992888" cy="3816424"/>
        </p:xfrm>
        <a:graphic>
          <a:graphicData uri="http://schemas.openxmlformats.org/drawingml/2006/table">
            <a:tbl>
              <a:tblPr/>
              <a:tblGrid>
                <a:gridCol w="4795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7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0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Доходы от собственности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Заработная плата наемных работников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Чистые налоги на производство и на импорт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Валовая прибыль экономики и валовой смешанный доход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Доходы от собственности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23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Сальдо первичных доходов (валовое) / Валовой национальный доход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Потребление основного капитала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Сальдо первичных доходов (чистое) / Чистый национальный доход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13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09681" y="137480"/>
            <a:ext cx="8785225" cy="6778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 доходы, получаемые или выплачиваемые институциональными единицами в связи с предоставлением в пользование финансовых активов, земли и других нефинансовых непроизведенных активов (природные активы, патенты, лицензии и т.п.), а также нефинансовых произведенных активов  (распределяемую прибыль корпораций, выплаты процентов по акциям, ренту, плату за кредит).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все секторы обмениваются этим видом первичным доходов. Государство платит проценты по государственному долгу, причем значительную часть их ‑ сектору «остальной мир», и получает плату за государственные кредиты, предоставленные другим странам, а также часть прибыли государственных предприятий. Домашние хозяйства получают проценты по вкладам, акциям и другим ценным бумагам. Корпорации выплачивают часть прибыли своим владельцам в лице домашних хозяйств, государства, сектора "остальной мир", финансовых учреждений.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81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14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7" y="818350"/>
            <a:ext cx="8785225" cy="533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национальный доход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равен сумме ВВП в рыночных ценах, скорректированной на величину оплаты труда (ОТ), доходов от собственности (ДС), предпринимательского дохода (ПД), полученных из "остального мира", минус соответствующие потоки, выплаченные "остальному миру".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Чистый национальный доход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рыночных ценах получается в результате вычитания потребления основного капитала (ПОК) из валового национального дохода (в размере начисленной амортизации): </a:t>
            </a:r>
          </a:p>
          <a:p>
            <a:pPr algn="ctr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ЧНД = ВНД - А.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13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56188" y="1022414"/>
            <a:ext cx="6858000" cy="1189251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564904"/>
            <a:ext cx="7776864" cy="1669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Общая характеристика счета первичного распределения доходов.</a:t>
            </a: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Счет образования доходов.</a:t>
            </a: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Счет распределения первичных доходов.</a:t>
            </a:r>
          </a:p>
        </p:txBody>
      </p:sp>
    </p:spTree>
    <p:extLst>
      <p:ext uri="{BB962C8B-B14F-4D97-AF65-F5344CB8AC3E}">
        <p14:creationId xmlns:p14="http://schemas.microsoft.com/office/powerpoint/2010/main" val="2195739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70339" name="Text Box 3"/>
          <p:cNvSpPr txBox="1">
            <a:spLocks noChangeArrowheads="1"/>
          </p:cNvSpPr>
          <p:nvPr/>
        </p:nvSpPr>
        <p:spPr bwMode="auto">
          <a:xfrm>
            <a:off x="72348" y="1258968"/>
            <a:ext cx="8893175" cy="533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первичного распределения доходов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 распределение валовой добавленной стоимости в виде первичных доходов между важнейшими факторами производства ‑ трудом и капиталом, а также между органами государственного управления.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также отражает потоки первичных доходов между внутренней экономикой и сектором «остальной мир».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Балансирующей статьей данного счета является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сальдо первичных доходов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уровне отдельных секторов) или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национальный доход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(на уровне экономики в целом).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валового национального дохода отличается от показателя ВВП на величину чистых первичных доходов, выплаченных сектору «остальной мир», в частности в виде процентам по внешним займам.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3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025C7043-E9EE-4C25-BA26-B978133D3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90" y="260648"/>
            <a:ext cx="864235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kumimoji="0" lang="ru-RU" sz="27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счета первичного распределения доходов.</a:t>
            </a:r>
          </a:p>
          <a:p>
            <a:pPr algn="ctr">
              <a:spcBef>
                <a:spcPts val="1800"/>
              </a:spcBef>
            </a:pP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uiExpand="1" build="p"/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70339" name="Text Box 3"/>
          <p:cNvSpPr txBox="1">
            <a:spLocks noChangeArrowheads="1"/>
          </p:cNvSpPr>
          <p:nvPr/>
        </p:nvSpPr>
        <p:spPr bwMode="auto">
          <a:xfrm>
            <a:off x="240232" y="1660205"/>
            <a:ext cx="8893175" cy="330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первичного распределения доходов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подразделяется на два субсчета (субсчет образования доходов и субсчет распределения первичных доходов), что позволяет наглядно показать не только итоги распределения первичных доходов, но и их источники.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 счета показывают, какие секторы участвуют в выплате первичных доходов (например, заработной платы или налогов), а какие секторы получают их.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4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67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71363" name="Text Box 3"/>
          <p:cNvSpPr txBox="1">
            <a:spLocks noChangeArrowheads="1"/>
          </p:cNvSpPr>
          <p:nvPr/>
        </p:nvSpPr>
        <p:spPr bwMode="auto">
          <a:xfrm>
            <a:off x="207245" y="1677541"/>
            <a:ext cx="8785225" cy="452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образования доходов показывает, какие именно институциональные счета имеют первичные доходы.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Ресурсная часть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содержит только один показатель ‑ валовую добавленную стоимость, который без изменений переносится сюда из счета производства.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использования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перечислены основные виды первичных доходов, выплачиваемых институциональными секторами (заработная плата наемных работников и чистые налоги на производство и на импорт).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Балансирующей статьей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показатель валовой прибыли экономики (валовой смешанный доход).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5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DEC13EC8-1A1F-42AA-B766-00A9570EF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90" y="260648"/>
            <a:ext cx="864235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kumimoji="0" lang="ru-RU" sz="27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С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 образования доходов.</a:t>
            </a:r>
          </a:p>
          <a:p>
            <a:pPr algn="ctr">
              <a:spcBef>
                <a:spcPts val="1800"/>
              </a:spcBef>
            </a:pP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8A176660-B8F4-4796-92E0-1AC941D0F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45" y="1677541"/>
            <a:ext cx="8785225" cy="2900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оплаты труда наемных работников включает все виды денежных и натуральных выплат наемным работникам, выплачиваемых в виде компенсации за их труд.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показатель не содержит выплаты социального характера, в СНС они учитываются как часть первичных доходов домашних хозяйств, которые последние на стадии распределения вторичных доходов передают в соответствующие фонды.</a:t>
            </a:r>
          </a:p>
        </p:txBody>
      </p:sp>
    </p:spTree>
    <p:extLst>
      <p:ext uri="{BB962C8B-B14F-4D97-AF65-F5344CB8AC3E}">
        <p14:creationId xmlns:p14="http://schemas.microsoft.com/office/powerpoint/2010/main" val="61909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7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58527" y="404664"/>
            <a:ext cx="878522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</a:rPr>
              <a:t>Принципиальная схема счета образования доходов</a:t>
            </a:r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484784"/>
          <a:ext cx="7992888" cy="3506688"/>
        </p:xfrm>
        <a:graphic>
          <a:graphicData uri="http://schemas.openxmlformats.org/drawingml/2006/table">
            <a:tbl>
              <a:tblPr/>
              <a:tblGrid>
                <a:gridCol w="4795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7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Заработная плата наемных работников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Чистые налоги на производство и на импорт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Валовая добавленная стоимость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Валовая прибыль экономики и валовой смешанный доход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Потребление основного капитала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Чистая прибыль экономики и чистый смешанный доход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89DF0352-B8EC-45BE-AE9E-FE7F5E96F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326" y="962940"/>
            <a:ext cx="8785225" cy="493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Термин «чистые» применительно к налогам означает, что налоги здесь приведены за вычетом субсидий. К налогам на производство и на импорт относятся налоги на продукты и так называемые прочие налоги на производство. Размер налогов на продукты прямо зависит от стоимости произведенных товаров и услуг (налог на добавленную стоимость, акцизы, налог с продаж).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этой же группе относятся налоги на импорт, включающие экспортные и импортные пошлины и таможенные сборы.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прочих налогов на производство зависит не от стоимости произведенных товаров и услуг, а от вида деятельности (сельскохозяйственный налог, различные виды лицензионных сборов, налог на рабочую силу и на основные фонды).</a:t>
            </a:r>
          </a:p>
        </p:txBody>
      </p:sp>
    </p:spTree>
    <p:extLst>
      <p:ext uri="{BB962C8B-B14F-4D97-AF65-F5344CB8AC3E}">
        <p14:creationId xmlns:p14="http://schemas.microsoft.com/office/powerpoint/2010/main" val="313724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89DF0352-B8EC-45BE-AE9E-FE7F5E96F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7" y="188640"/>
            <a:ext cx="8785225" cy="6557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Валовая прибыль экономики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(ВПЭ) - макроэкономический показатель результатов производства, характеризующий превышение доходов над расходами. Она представляет собой ту часть добавленной стоимости, которая остается у производителей после вычета расходов, связанных с оплатой труда наемных работников, и чистых налогов на производство и импорт. ВПЭ в целом равна сумме валовой прибыли всех отраслей или секторов: </a:t>
            </a:r>
          </a:p>
          <a:p>
            <a:pPr algn="ctr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ВПЭ =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ΣВПo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ΣВПc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Чистая прибыль экономики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рассчитана также как разность между валовой добавленной стоимостью (ВДС), определенной как разность между валовым выпуском (ВВ) и промежуточным потреблением и суммой оплаты труда (ОТ), отчислений на социальное страхование, чистых налогов (ЧН) и потребления основного капитала (ПОК): </a:t>
            </a:r>
          </a:p>
          <a:p>
            <a:pPr algn="ctr">
              <a:lnSpc>
                <a:spcPct val="120000"/>
              </a:lnSpc>
              <a:tabLst>
                <a:tab pos="361950" algn="l"/>
              </a:tabLst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ЧПЭ = (ВВ - ПП) - (ОТ + ЧН + ПОК). </a:t>
            </a:r>
          </a:p>
        </p:txBody>
      </p:sp>
    </p:spTree>
    <p:extLst>
      <p:ext uri="{BB962C8B-B14F-4D97-AF65-F5344CB8AC3E}">
        <p14:creationId xmlns:p14="http://schemas.microsoft.com/office/powerpoint/2010/main" val="215530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2328</TotalTime>
  <Words>1076</Words>
  <Application>Microsoft Office PowerPoint</Application>
  <PresentationFormat>Экран (4:3)</PresentationFormat>
  <Paragraphs>70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Лучи</vt:lpstr>
      <vt:lpstr>Тема Office</vt:lpstr>
      <vt:lpstr> Счета текущих операций: счет первичного распределения доходов. </vt:lpstr>
      <vt:lpstr>План лекции: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Алексей Николаевич Герасимов</cp:lastModifiedBy>
  <cp:revision>166</cp:revision>
  <dcterms:created xsi:type="dcterms:W3CDTF">2004-02-20T08:27:47Z</dcterms:created>
  <dcterms:modified xsi:type="dcterms:W3CDTF">2020-04-13T17:34:54Z</dcterms:modified>
</cp:coreProperties>
</file>